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93" r:id="rId7"/>
    <p:sldId id="278" r:id="rId8"/>
    <p:sldId id="279" r:id="rId9"/>
    <p:sldId id="280" r:id="rId10"/>
    <p:sldId id="283" r:id="rId11"/>
    <p:sldId id="282" r:id="rId12"/>
    <p:sldId id="284" r:id="rId13"/>
    <p:sldId id="285" r:id="rId14"/>
    <p:sldId id="288" r:id="rId15"/>
    <p:sldId id="286" r:id="rId16"/>
    <p:sldId id="287" r:id="rId17"/>
    <p:sldId id="289" r:id="rId18"/>
    <p:sldId id="290" r:id="rId19"/>
    <p:sldId id="291" r:id="rId20"/>
    <p:sldId id="271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0"/>
    <p:restoredTop sz="95788"/>
  </p:normalViewPr>
  <p:slideViewPr>
    <p:cSldViewPr snapToGrid="0" snapToObjects="1">
      <p:cViewPr varScale="1">
        <p:scale>
          <a:sx n="84" d="100"/>
          <a:sy n="84" d="100"/>
        </p:scale>
        <p:origin x="200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CEFC1-6238-634E-8556-2C9E0F7C1755}" type="datetimeFigureOut">
              <a:rPr lang="en-US" smtClean="0"/>
              <a:t>8/7/20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4FEBF-C94F-854B-BEBB-0F91239A6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9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972E0-5198-46C6-8EFE-44A646AD96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5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C5D2E-7EE8-E640-8D59-718DD1759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6AEC7-CE7B-1145-8F07-E87BDEF2D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A9C56-BA76-9445-940B-1A2306E1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0FE9-3D87-4940-81C7-C426E0B103C3}" type="datetimeFigureOut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F1FF9-F753-8F4D-AECD-798EFBA50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16AD6-C539-F846-9391-27D515B96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FD23-D597-684F-9307-877A5ECB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3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582E-AC15-7E4B-A02C-24A6B796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106B6-8353-594C-AC8B-9040A6301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0A78C-B51A-294A-B538-DFF1C83F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0FE9-3D87-4940-81C7-C426E0B103C3}" type="datetimeFigureOut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BF7AC-961C-1246-BA98-125F7A35C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6ADD9-39B4-924A-929D-5E535980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FD23-D597-684F-9307-877A5ECB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2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07F7C9-5146-E04C-99BC-675C6D841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FCCF4-28C2-174B-843E-49F2B30EC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CEE0F-9F11-C249-8026-B4A30589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0FE9-3D87-4940-81C7-C426E0B103C3}" type="datetimeFigureOut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9810F-A466-444B-A934-50C6B50D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67C77-0868-134F-87EE-8EBE8513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FD23-D597-684F-9307-877A5ECB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6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116B5-7D5B-2C44-9A3A-7D156824C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435D2-65D4-0B43-823F-7929EF473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14801-663D-E14A-9508-24E256BDC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0FE9-3D87-4940-81C7-C426E0B103C3}" type="datetimeFigureOut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B199B-A8C6-8443-B1E7-735A7C6D4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E27F-29C4-E441-96D5-5525CFD4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FD23-D597-684F-9307-877A5ECB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14A2-C3EB-4A42-9FD4-E3A60AC7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3F5E8-43ED-814F-B2E7-73E15B4F1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28F02-0572-9141-B3F7-DDAA09ED0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0FE9-3D87-4940-81C7-C426E0B103C3}" type="datetimeFigureOut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EA675-A14D-8243-B2A1-0947896A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570D4-1EFD-7E4E-980C-5E555CF8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FD23-D597-684F-9307-877A5ECB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4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10731-A135-7B46-9555-0C1E6122B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2B36-070F-1447-845E-083E5E527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B709F-D384-6B43-B278-D869219EA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8FEE8-00A5-D940-BADA-96BA5786C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0FE9-3D87-4940-81C7-C426E0B103C3}" type="datetimeFigureOut">
              <a:rPr lang="en-US" smtClean="0"/>
              <a:t>8/7/20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57E42-FD39-EF4E-8915-6FF299BEA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0C7FE-E976-F748-AD07-C814D31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FD23-D597-684F-9307-877A5ECB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0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98210-B567-1945-86FD-F55680265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EB433-1E76-6C41-BBD8-3ADA9652B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7859C-A9D4-1F42-955E-8B8C3F505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35A07C-45C4-8B48-ACB1-C617B30B8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A1075F-D554-D147-B644-D9627252D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555703-752C-334C-B3B4-D87D3986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0FE9-3D87-4940-81C7-C426E0B103C3}" type="datetimeFigureOut">
              <a:rPr lang="en-US" smtClean="0"/>
              <a:t>8/7/20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A46889-D7CD-4848-8428-E0D3C5DDB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93803B-2083-C949-97EB-EACF8B4EB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FD23-D597-684F-9307-877A5ECB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4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1712E-BFA3-D447-ADC2-413F2040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65F4E-DEB3-8D46-B148-9A820E68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0FE9-3D87-4940-81C7-C426E0B103C3}" type="datetimeFigureOut">
              <a:rPr lang="en-US" smtClean="0"/>
              <a:t>8/7/20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527A71-FC34-9047-878C-CAF807F5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C255E-54D8-C84B-BD4D-9AC2C555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FD23-D597-684F-9307-877A5ECB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5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373053-AD63-B54D-8AF7-4EFCABB1E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0FE9-3D87-4940-81C7-C426E0B103C3}" type="datetimeFigureOut">
              <a:rPr lang="en-US" smtClean="0"/>
              <a:t>8/7/20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F504CE-7668-BC4F-A847-22BE06E6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0BA32-EE4C-2040-9111-AB7EB74A7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FD23-D597-684F-9307-877A5ECB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5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BDCA-8F03-A640-BAE1-CDEA0825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18B6B-410B-FB41-85CC-F02F81ED1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47E23-8D77-8645-AEB8-169D639E1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E8275-1AA5-1F4C-842C-A80C5D79C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0FE9-3D87-4940-81C7-C426E0B103C3}" type="datetimeFigureOut">
              <a:rPr lang="en-US" smtClean="0"/>
              <a:t>8/7/20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0E6DE-5BE1-8C42-BD56-5EA598713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16D6A-5768-E447-93EB-4F0E30DF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FD23-D597-684F-9307-877A5ECB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5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B809-B6C8-374F-9F2B-7A4BFE747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42F95-E4E8-4D4C-B697-D8E4F9868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D963F-BE57-C646-9C28-91A300A02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3344E-0560-574F-9684-1EE90F8C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0FE9-3D87-4940-81C7-C426E0B103C3}" type="datetimeFigureOut">
              <a:rPr lang="en-US" smtClean="0"/>
              <a:t>8/7/20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E2FCB-3DD8-B44F-8899-C4FDB7BE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9F2F3-B964-484B-813B-293CC3855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FD23-D597-684F-9307-877A5ECB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2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024B2-C889-294A-93CA-12EDDDB43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372CF-4ACD-324D-9EFA-02B96686D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8000A-F76A-CE49-96EA-578402B87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D0FE9-3D87-4940-81C7-C426E0B103C3}" type="datetimeFigureOut">
              <a:rPr lang="en-US" smtClean="0"/>
              <a:t>8/7/20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0F762-763A-CD49-BD6B-109E1217E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23E94-3F5C-AF4F-8884-559758C23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FD23-D597-684F-9307-877A5ECB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4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hdz2Stp2ZQ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rock&#10;&#10;Description automatically generated">
            <a:extLst>
              <a:ext uri="{FF2B5EF4-FFF2-40B4-BE49-F238E27FC236}">
                <a16:creationId xmlns:a16="http://schemas.microsoft.com/office/drawing/2014/main" id="{3C704B92-ADD3-2249-A32E-D2460EB161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62ADB-D3C9-C34E-848F-A3035E85A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897051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8000" b="1" cap="small" dirty="0">
                <a:solidFill>
                  <a:srgbClr val="FFFFFF"/>
                </a:solidFill>
                <a:latin typeface="HanziPen SC" panose="03000300000000000000" pitchFamily="66" charset="-122"/>
                <a:ea typeface="HanziPen SC" panose="03000300000000000000" pitchFamily="66" charset="-122"/>
                <a:cs typeface="Maku" pitchFamily="2" charset="0"/>
              </a:rPr>
              <a:t>The Story of Chocolate</a:t>
            </a:r>
          </a:p>
        </p:txBody>
      </p:sp>
    </p:spTree>
    <p:extLst>
      <p:ext uri="{BB962C8B-B14F-4D97-AF65-F5344CB8AC3E}">
        <p14:creationId xmlns:p14="http://schemas.microsoft.com/office/powerpoint/2010/main" val="171621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671881C3-8105-5942-8424-07ADA11234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1" r="44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hought Bubble: Cloud 13">
            <a:extLst>
              <a:ext uri="{FF2B5EF4-FFF2-40B4-BE49-F238E27FC236}">
                <a16:creationId xmlns:a16="http://schemas.microsoft.com/office/drawing/2014/main" id="{BEB74C17-8D2D-5149-9B03-E6EEC1F08868}"/>
              </a:ext>
            </a:extLst>
          </p:cNvPr>
          <p:cNvSpPr/>
          <p:nvPr/>
        </p:nvSpPr>
        <p:spPr>
          <a:xfrm>
            <a:off x="7575995" y="2759808"/>
            <a:ext cx="4373217" cy="3627774"/>
          </a:xfrm>
          <a:prstGeom prst="cloudCallout">
            <a:avLst>
              <a:gd name="adj1" fmla="val 43409"/>
              <a:gd name="adj2" fmla="val 5884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Corbel" panose="020B0503020204020204" pitchFamily="34" charset="0"/>
              </a:rPr>
              <a:t>Let’s consider this chocolate bar </a:t>
            </a:r>
          </a:p>
        </p:txBody>
      </p:sp>
    </p:spTree>
    <p:extLst>
      <p:ext uri="{BB962C8B-B14F-4D97-AF65-F5344CB8AC3E}">
        <p14:creationId xmlns:p14="http://schemas.microsoft.com/office/powerpoint/2010/main" val="183593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708EADFA-845F-3C4F-96C4-A11FFFF256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3"/>
          <a:stretch/>
        </p:blipFill>
        <p:spPr>
          <a:xfrm>
            <a:off x="-57152" y="10976"/>
            <a:ext cx="9401175" cy="68416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EB4276-DD33-4842-BF36-06AF7E43A9B0}"/>
              </a:ext>
            </a:extLst>
          </p:cNvPr>
          <p:cNvSpPr txBox="1"/>
          <p:nvPr/>
        </p:nvSpPr>
        <p:spPr>
          <a:xfrm>
            <a:off x="9344022" y="1159615"/>
            <a:ext cx="284797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Maku" pitchFamily="2" charset="0"/>
                <a:ea typeface="Maku" pitchFamily="2" charset="0"/>
                <a:cs typeface="Maku" pitchFamily="2" charset="0"/>
              </a:rPr>
              <a:t>35%</a:t>
            </a:r>
          </a:p>
          <a:p>
            <a:r>
              <a:rPr lang="en-NZ" sz="4000" dirty="0">
                <a:latin typeface="Maku" pitchFamily="2" charset="0"/>
                <a:ea typeface="Maku" pitchFamily="2" charset="0"/>
                <a:cs typeface="Maku" pitchFamily="2" charset="0"/>
              </a:rPr>
              <a:t>The shops that sell us chocolate take a share of the chocolate bar</a:t>
            </a:r>
            <a:endParaRPr lang="en-US" sz="4000" dirty="0">
              <a:latin typeface="Maku" pitchFamily="2" charset="0"/>
              <a:ea typeface="Maku" pitchFamily="2" charset="0"/>
              <a:cs typeface="Mak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8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63E52175-5646-DA4C-8DB4-5EFBBC727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3"/>
          <a:stretch/>
        </p:blipFill>
        <p:spPr>
          <a:xfrm>
            <a:off x="0" y="-44872"/>
            <a:ext cx="3964194" cy="69028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A8885D-C067-8B4F-8204-ABA7A44F8425}"/>
              </a:ext>
            </a:extLst>
          </p:cNvPr>
          <p:cNvSpPr txBox="1"/>
          <p:nvPr/>
        </p:nvSpPr>
        <p:spPr>
          <a:xfrm>
            <a:off x="5157787" y="1728787"/>
            <a:ext cx="6172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7200" b="1" dirty="0">
                <a:latin typeface="Maku" pitchFamily="2" charset="0"/>
                <a:ea typeface="Maku" pitchFamily="2" charset="0"/>
                <a:cs typeface="Maku" pitchFamily="2" charset="0"/>
              </a:rPr>
              <a:t>33%</a:t>
            </a:r>
          </a:p>
          <a:p>
            <a:r>
              <a:rPr lang="en-NZ" sz="4000" dirty="0">
                <a:latin typeface="Maku" pitchFamily="2" charset="0"/>
                <a:ea typeface="Maku" pitchFamily="2" charset="0"/>
                <a:cs typeface="Maku" pitchFamily="2" charset="0"/>
              </a:rPr>
              <a:t>The chocolate makers earn a third of the profits of the chocolate bar</a:t>
            </a:r>
          </a:p>
        </p:txBody>
      </p:sp>
    </p:spTree>
    <p:extLst>
      <p:ext uri="{BB962C8B-B14F-4D97-AF65-F5344CB8AC3E}">
        <p14:creationId xmlns:p14="http://schemas.microsoft.com/office/powerpoint/2010/main" val="1327674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5D904B1B-FDDD-424F-815F-DB7C31FF16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7"/>
          <a:stretch/>
        </p:blipFill>
        <p:spPr>
          <a:xfrm>
            <a:off x="0" y="5133975"/>
            <a:ext cx="1708150" cy="1724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FBCE35-DF0A-D047-8E27-8C59C9F4EDA4}"/>
              </a:ext>
            </a:extLst>
          </p:cNvPr>
          <p:cNvSpPr txBox="1"/>
          <p:nvPr/>
        </p:nvSpPr>
        <p:spPr>
          <a:xfrm>
            <a:off x="4000495" y="1685925"/>
            <a:ext cx="644366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7200" b="1" dirty="0">
                <a:latin typeface="Maku" pitchFamily="2" charset="0"/>
                <a:ea typeface="Maku" pitchFamily="2" charset="0"/>
                <a:cs typeface="Maku" pitchFamily="2" charset="0"/>
              </a:rPr>
              <a:t>26%</a:t>
            </a:r>
          </a:p>
          <a:p>
            <a:r>
              <a:rPr lang="en-NZ" sz="4000" dirty="0">
                <a:latin typeface="Maku" pitchFamily="2" charset="0"/>
                <a:ea typeface="Maku" pitchFamily="2" charset="0"/>
                <a:cs typeface="Maku" pitchFamily="2" charset="0"/>
              </a:rPr>
              <a:t>Approximately a quarter of the profits go to other businesses and governments to help make the chocolate that we love.</a:t>
            </a:r>
          </a:p>
        </p:txBody>
      </p:sp>
    </p:spTree>
    <p:extLst>
      <p:ext uri="{BB962C8B-B14F-4D97-AF65-F5344CB8AC3E}">
        <p14:creationId xmlns:p14="http://schemas.microsoft.com/office/powerpoint/2010/main" val="3336991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8867E-EE9C-574D-8CC8-0A4C8CCE5537}"/>
              </a:ext>
            </a:extLst>
          </p:cNvPr>
          <p:cNvSpPr txBox="1"/>
          <p:nvPr/>
        </p:nvSpPr>
        <p:spPr>
          <a:xfrm>
            <a:off x="2524125" y="2459504"/>
            <a:ext cx="7143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>
                <a:latin typeface="Maku" pitchFamily="2" charset="0"/>
                <a:ea typeface="Maku" pitchFamily="2" charset="0"/>
                <a:cs typeface="Maku" pitchFamily="2" charset="0"/>
              </a:rPr>
              <a:t>Compared to the whole block, </a:t>
            </a:r>
          </a:p>
          <a:p>
            <a:pPr algn="ctr"/>
            <a:r>
              <a:rPr lang="en-NZ" sz="4000" b="1" dirty="0">
                <a:latin typeface="Maku" pitchFamily="2" charset="0"/>
                <a:ea typeface="Maku" pitchFamily="2" charset="0"/>
                <a:cs typeface="Maku" pitchFamily="2" charset="0"/>
              </a:rPr>
              <a:t>it doesn’t leave much for the </a:t>
            </a:r>
          </a:p>
          <a:p>
            <a:pPr algn="ctr"/>
            <a:r>
              <a:rPr lang="en-NZ" sz="4000" b="1" dirty="0">
                <a:latin typeface="Maku" pitchFamily="2" charset="0"/>
                <a:ea typeface="Maku" pitchFamily="2" charset="0"/>
                <a:cs typeface="Maku" pitchFamily="2" charset="0"/>
              </a:rPr>
              <a:t>cocoa farmers</a:t>
            </a:r>
          </a:p>
        </p:txBody>
      </p:sp>
    </p:spTree>
    <p:extLst>
      <p:ext uri="{BB962C8B-B14F-4D97-AF65-F5344CB8AC3E}">
        <p14:creationId xmlns:p14="http://schemas.microsoft.com/office/powerpoint/2010/main" val="77180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DD46F59-AC2B-384F-BB83-73A1AE222B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7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9F4C7F-C324-974F-9421-3A38DB2EDCE9}"/>
              </a:ext>
            </a:extLst>
          </p:cNvPr>
          <p:cNvSpPr txBox="1"/>
          <p:nvPr/>
        </p:nvSpPr>
        <p:spPr>
          <a:xfrm>
            <a:off x="8086726" y="4643437"/>
            <a:ext cx="2414588" cy="2214563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rock&#10;&#10;Description automatically generated">
            <a:extLst>
              <a:ext uri="{FF2B5EF4-FFF2-40B4-BE49-F238E27FC236}">
                <a16:creationId xmlns:a16="http://schemas.microsoft.com/office/drawing/2014/main" id="{D7E10B47-04BE-4242-A8D1-D4584CAB58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648A2-BAA9-A040-B2E4-5D1D3985EF69}"/>
              </a:ext>
            </a:extLst>
          </p:cNvPr>
          <p:cNvSpPr txBox="1"/>
          <p:nvPr/>
        </p:nvSpPr>
        <p:spPr>
          <a:xfrm>
            <a:off x="1097280" y="968486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solidFill>
                  <a:srgbClr val="FFFFFF"/>
                </a:solidFill>
                <a:latin typeface="Maku" pitchFamily="2" charset="0"/>
                <a:ea typeface="Maku" pitchFamily="2" charset="0"/>
                <a:cs typeface="Maku" pitchFamily="2" charset="0"/>
              </a:rPr>
              <a:t>So what do some cocoa farmers do when they don’t earn enough money to run their farm?</a:t>
            </a:r>
          </a:p>
        </p:txBody>
      </p:sp>
    </p:spTree>
    <p:extLst>
      <p:ext uri="{BB962C8B-B14F-4D97-AF65-F5344CB8AC3E}">
        <p14:creationId xmlns:p14="http://schemas.microsoft.com/office/powerpoint/2010/main" val="548262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404E-9483-3C40-9E6D-07E1DC428F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3" name="Rectangle 4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221D3-3C43-834A-9048-E8451F5190FF}"/>
              </a:ext>
            </a:extLst>
          </p:cNvPr>
          <p:cNvSpPr txBox="1"/>
          <p:nvPr/>
        </p:nvSpPr>
        <p:spPr>
          <a:xfrm>
            <a:off x="1063752" y="2911587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solidFill>
                  <a:srgbClr val="FFFFFF"/>
                </a:solidFill>
                <a:latin typeface="Maku" pitchFamily="2" charset="0"/>
                <a:ea typeface="Maku" pitchFamily="2" charset="0"/>
                <a:cs typeface="Maku" pitchFamily="2" charset="0"/>
              </a:rPr>
              <a:t>The sad truth is that sometimes, children are forced to work on cocoa farms, like Karim from Burkina Faso. </a:t>
            </a:r>
          </a:p>
        </p:txBody>
      </p:sp>
    </p:spTree>
    <p:extLst>
      <p:ext uri="{BB962C8B-B14F-4D97-AF65-F5344CB8AC3E}">
        <p14:creationId xmlns:p14="http://schemas.microsoft.com/office/powerpoint/2010/main" val="2015768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77F13EE-E3C3-40EE-BB83-16A97DA19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rock&#10;&#10;Description automatically generated">
            <a:extLst>
              <a:ext uri="{FF2B5EF4-FFF2-40B4-BE49-F238E27FC236}">
                <a16:creationId xmlns:a16="http://schemas.microsoft.com/office/drawing/2014/main" id="{F6307F32-6E24-F44F-BD0A-8CBB1FE290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4E665-5F15-1B49-BD79-914AE176DB22}"/>
              </a:ext>
            </a:extLst>
          </p:cNvPr>
          <p:cNvSpPr txBox="1"/>
          <p:nvPr/>
        </p:nvSpPr>
        <p:spPr>
          <a:xfrm>
            <a:off x="1837954" y="1843291"/>
            <a:ext cx="4023360" cy="317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rgbClr val="FFFFFF"/>
                </a:solidFill>
                <a:latin typeface="HanziPen SC" panose="03000300000000000000" pitchFamily="66" charset="-122"/>
                <a:ea typeface="HanziPen SC" panose="03000300000000000000" pitchFamily="66" charset="-122"/>
                <a:cs typeface="+mj-cs"/>
              </a:rPr>
              <a:t>Karim’s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rgbClr val="FFFFFF"/>
                </a:solidFill>
                <a:latin typeface="HanziPen SC" panose="03000300000000000000" pitchFamily="66" charset="-122"/>
                <a:ea typeface="HanziPen SC" panose="03000300000000000000" pitchFamily="66" charset="-122"/>
                <a:cs typeface="+mj-cs"/>
              </a:rPr>
              <a:t>Story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b="1" dirty="0">
              <a:solidFill>
                <a:srgbClr val="FFFFFF"/>
              </a:solidFill>
              <a:latin typeface="HanziPen SC" panose="03000300000000000000" pitchFamily="66" charset="-122"/>
              <a:ea typeface="HanziPen SC" panose="03000300000000000000" pitchFamily="66" charset="-122"/>
              <a:cs typeface="+mj-cs"/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187FA1DC-8600-449C-B5C8-3CF8BF99B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9248" y="1883664"/>
            <a:ext cx="2907792" cy="2615184"/>
          </a:xfrm>
          <a:prstGeom prst="frame">
            <a:avLst>
              <a:gd name="adj1" fmla="val 8000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0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rock&#10;&#10;Description automatically generated">
            <a:extLst>
              <a:ext uri="{FF2B5EF4-FFF2-40B4-BE49-F238E27FC236}">
                <a16:creationId xmlns:a16="http://schemas.microsoft.com/office/drawing/2014/main" id="{91BB122D-80DE-524F-8167-98347F32EB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338DF-5BFF-A64B-8464-E95C9BC4B25F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solidFill>
                  <a:srgbClr val="FFFFFF"/>
                </a:solidFill>
                <a:latin typeface="Maku" pitchFamily="2" charset="0"/>
                <a:ea typeface="Maku" pitchFamily="2" charset="0"/>
                <a:cs typeface="Maku" pitchFamily="2" charset="0"/>
              </a:rPr>
              <a:t>So what can we do to help?</a:t>
            </a:r>
          </a:p>
        </p:txBody>
      </p:sp>
    </p:spTree>
    <p:extLst>
      <p:ext uri="{BB962C8B-B14F-4D97-AF65-F5344CB8AC3E}">
        <p14:creationId xmlns:p14="http://schemas.microsoft.com/office/powerpoint/2010/main" val="257643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rock&#10;&#10;Description automatically generated">
            <a:extLst>
              <a:ext uri="{FF2B5EF4-FFF2-40B4-BE49-F238E27FC236}">
                <a16:creationId xmlns:a16="http://schemas.microsoft.com/office/drawing/2014/main" id="{9E3150C9-3C99-1147-A18B-E69D6AA0D4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1675F-7084-1542-B78B-FBEB3C7C8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Maku" pitchFamily="2" charset="0"/>
                <a:ea typeface="Maku" pitchFamily="2" charset="0"/>
                <a:cs typeface="Maku" pitchFamily="2" charset="0"/>
              </a:rPr>
              <a:t>Did you know?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F250602-6140-4B0E-B81D-A2999FE3B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690688"/>
            <a:ext cx="5024628" cy="992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Maku" pitchFamily="2" charset="0"/>
                <a:ea typeface="Maku" pitchFamily="2" charset="0"/>
                <a:cs typeface="Maku" pitchFamily="2" charset="0"/>
              </a:rPr>
              <a:t>One of the main ingredients of chocolate is a bean?</a:t>
            </a:r>
          </a:p>
          <a:p>
            <a:pPr marL="0" indent="0">
              <a:buNone/>
            </a:pPr>
            <a:endParaRPr lang="en-US" sz="3200" dirty="0">
              <a:latin typeface="Maku" pitchFamily="2" charset="0"/>
              <a:ea typeface="Maku" pitchFamily="2" charset="0"/>
              <a:cs typeface="Maku" pitchFamily="2" charset="0"/>
            </a:endParaRPr>
          </a:p>
        </p:txBody>
      </p:sp>
      <p:sp>
        <p:nvSpPr>
          <p:cNvPr id="11" name="Thought Bubble: Cloud 12">
            <a:extLst>
              <a:ext uri="{FF2B5EF4-FFF2-40B4-BE49-F238E27FC236}">
                <a16:creationId xmlns:a16="http://schemas.microsoft.com/office/drawing/2014/main" id="{B065E8A2-88A1-F24E-8339-3F023CEF046C}"/>
              </a:ext>
            </a:extLst>
          </p:cNvPr>
          <p:cNvSpPr/>
          <p:nvPr/>
        </p:nvSpPr>
        <p:spPr>
          <a:xfrm rot="20509390">
            <a:off x="781181" y="3132444"/>
            <a:ext cx="4020242" cy="2659805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Corbel" panose="020B0503020204020204" pitchFamily="34" charset="0"/>
                <a:ea typeface="Maku" pitchFamily="2" charset="0"/>
                <a:cs typeface="Maku" pitchFamily="2" charset="0"/>
              </a:rPr>
              <a:t>Can you guess </a:t>
            </a:r>
          </a:p>
          <a:p>
            <a:pPr algn="ctr"/>
            <a:r>
              <a:rPr lang="en-GB" sz="3200" dirty="0">
                <a:solidFill>
                  <a:srgbClr val="FFFFFF"/>
                </a:solidFill>
                <a:latin typeface="Corbel" panose="020B0503020204020204" pitchFamily="34" charset="0"/>
                <a:ea typeface="Maku" pitchFamily="2" charset="0"/>
                <a:cs typeface="Maku" pitchFamily="2" charset="0"/>
              </a:rPr>
              <a:t>which bean it is?</a:t>
            </a:r>
            <a:endParaRPr lang="en-GB" sz="3200" dirty="0">
              <a:latin typeface="Corbel" panose="020B0503020204020204" pitchFamily="34" charset="0"/>
              <a:ea typeface="Maku" pitchFamily="2" charset="0"/>
              <a:cs typeface="Mak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059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6FD87E-9527-4BE5-A77C-21D45A6E1B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2443" y="62548"/>
            <a:ext cx="10563225" cy="1128712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aku" pitchFamily="2" charset="0"/>
                <a:ea typeface="Maku" pitchFamily="2" charset="0"/>
                <a:cs typeface="Maku" pitchFamily="2" charset="0"/>
              </a:rPr>
              <a:t>Individual Activities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71A1522-C5DE-4443-9FBC-5DA7D8F9E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566844"/>
              </p:ext>
            </p:extLst>
          </p:nvPr>
        </p:nvGraphicFramePr>
        <p:xfrm>
          <a:off x="-43132" y="1279584"/>
          <a:ext cx="12274376" cy="5539153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068594">
                  <a:extLst>
                    <a:ext uri="{9D8B030D-6E8A-4147-A177-3AD203B41FA5}">
                      <a16:colId xmlns:a16="http://schemas.microsoft.com/office/drawing/2014/main" val="1066916178"/>
                    </a:ext>
                  </a:extLst>
                </a:gridCol>
                <a:gridCol w="3068594">
                  <a:extLst>
                    <a:ext uri="{9D8B030D-6E8A-4147-A177-3AD203B41FA5}">
                      <a16:colId xmlns:a16="http://schemas.microsoft.com/office/drawing/2014/main" val="2822284521"/>
                    </a:ext>
                  </a:extLst>
                </a:gridCol>
                <a:gridCol w="3068594">
                  <a:extLst>
                    <a:ext uri="{9D8B030D-6E8A-4147-A177-3AD203B41FA5}">
                      <a16:colId xmlns:a16="http://schemas.microsoft.com/office/drawing/2014/main" val="1796576010"/>
                    </a:ext>
                  </a:extLst>
                </a:gridCol>
                <a:gridCol w="3068594">
                  <a:extLst>
                    <a:ext uri="{9D8B030D-6E8A-4147-A177-3AD203B41FA5}">
                      <a16:colId xmlns:a16="http://schemas.microsoft.com/office/drawing/2014/main" val="471123318"/>
                    </a:ext>
                  </a:extLst>
                </a:gridCol>
              </a:tblGrid>
              <a:tr h="2710961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u="none" strike="noStrike" noProof="0" dirty="0">
                        <a:latin typeface="Corbel" panose="020B0503020204020204" pitchFamily="34" charset="0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>
                          <a:latin typeface="Corbel" panose="020B0503020204020204" pitchFamily="34" charset="0"/>
                        </a:rPr>
                        <a:t>Pamphlet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u="none" strike="noStrike" noProof="0" dirty="0">
                        <a:latin typeface="Corbel" panose="020B0503020204020204" pitchFamily="34" charset="0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noProof="0" dirty="0">
                          <a:latin typeface="Corbel" panose="020B0503020204020204" pitchFamily="34" charset="0"/>
                        </a:rPr>
                        <a:t>Create a pamphlet based on what you have learned, to share information about cocoa farming with others</a:t>
                      </a:r>
                      <a:r>
                        <a:rPr lang="en-US" sz="1800" u="none" strike="noStrike" noProof="0" dirty="0">
                          <a:latin typeface="Corbel" panose="020B0503020204020204" pitchFamily="34" charset="0"/>
                        </a:rPr>
                        <a:t>. </a:t>
                      </a:r>
                      <a:endParaRPr 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rbel" panose="020B0503020204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b="1" dirty="0">
                          <a:latin typeface="Corbel" panose="020B0503020204020204" pitchFamily="34" charset="0"/>
                        </a:rPr>
                        <a:t>Create</a:t>
                      </a:r>
                    </a:p>
                    <a:p>
                      <a:pPr lvl="0" algn="ctr">
                        <a:buNone/>
                      </a:pPr>
                      <a:endParaRPr lang="en-US" b="0" dirty="0">
                        <a:latin typeface="Corbel" panose="020B0503020204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b="0" dirty="0">
                          <a:latin typeface="Corbel" panose="020B0503020204020204" pitchFamily="34" charset="0"/>
                        </a:rPr>
                        <a:t>Create an original play, poem or song about Karim's story.</a:t>
                      </a:r>
                      <a:endParaRPr lang="en-US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rbel" panose="020B0503020204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b="1" dirty="0">
                          <a:latin typeface="Corbel" panose="020B0503020204020204" pitchFamily="34" charset="0"/>
                        </a:rPr>
                        <a:t>Judge</a:t>
                      </a:r>
                    </a:p>
                    <a:p>
                      <a:pPr lvl="0" algn="ctr">
                        <a:buNone/>
                      </a:pPr>
                      <a:endParaRPr lang="en-US" b="0" dirty="0">
                        <a:latin typeface="Corbel" panose="020B0503020204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b="0" dirty="0">
                          <a:latin typeface="Corbel" panose="020B0503020204020204" pitchFamily="34" charset="0"/>
                        </a:rPr>
                        <a:t>Use a t-chart to explore the positives and negatives of eating chocolate. Consider cocoa farmers, healthiness and enjoyability</a:t>
                      </a:r>
                      <a:endParaRPr lang="en-US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rbel" panose="020B0503020204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b="1" dirty="0">
                          <a:latin typeface="Corbel" panose="020B0503020204020204" pitchFamily="34" charset="0"/>
                        </a:rPr>
                        <a:t>Postcard or letter</a:t>
                      </a:r>
                    </a:p>
                    <a:p>
                      <a:pPr lvl="0" algn="ctr">
                        <a:buNone/>
                      </a:pPr>
                      <a:endParaRPr lang="en-US" b="0" dirty="0">
                        <a:latin typeface="Corbel" panose="020B0503020204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b="0" dirty="0">
                          <a:latin typeface="Corbel" panose="020B0503020204020204" pitchFamily="34" charset="0"/>
                        </a:rPr>
                        <a:t>Pretending that you are a cocoa farmer, design and complete a postcard to send from Ghana to New Zealand</a:t>
                      </a:r>
                      <a:r>
                        <a:rPr lang="en-US" dirty="0">
                          <a:latin typeface="Corbel" panose="020B0503020204020204" pitchFamily="34" charset="0"/>
                        </a:rPr>
                        <a:t>.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952614"/>
                  </a:ext>
                </a:extLst>
              </a:tr>
              <a:tr h="2828192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u="none" strike="noStrike" noProof="0" dirty="0">
                        <a:latin typeface="Corbel" panose="020B0503020204020204" pitchFamily="34" charset="0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>
                          <a:latin typeface="Corbel" panose="020B0503020204020204" pitchFamily="34" charset="0"/>
                        </a:rPr>
                        <a:t>Illustration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u="none" strike="noStrike" noProof="0" dirty="0">
                        <a:latin typeface="Corbel" panose="020B0503020204020204" pitchFamily="34" charset="0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noProof="0" dirty="0">
                          <a:latin typeface="Corbel" panose="020B0503020204020204" pitchFamily="34" charset="0"/>
                        </a:rPr>
                        <a:t>Create an illustration of the process of turning cocoa beans into chocolate.</a:t>
                      </a:r>
                      <a:endParaRPr 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rbel" panose="020B0503020204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b="1" dirty="0">
                          <a:latin typeface="Corbel" panose="020B0503020204020204" pitchFamily="34" charset="0"/>
                        </a:rPr>
                        <a:t>Interview</a:t>
                      </a:r>
                      <a:r>
                        <a:rPr lang="en-US" dirty="0">
                          <a:latin typeface="Corbel" panose="020B0503020204020204" pitchFamily="34" charset="0"/>
                        </a:rPr>
                        <a:t> </a:t>
                      </a:r>
                    </a:p>
                    <a:p>
                      <a:pPr lvl="0" algn="ctr">
                        <a:buNone/>
                      </a:pPr>
                      <a:endParaRPr lang="en-US" dirty="0">
                        <a:latin typeface="Corbel" panose="020B0503020204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dirty="0">
                          <a:latin typeface="Corbel" panose="020B0503020204020204" pitchFamily="34" charset="0"/>
                        </a:rPr>
                        <a:t>Imagine that you have the opportunity to interview Karim, write 10 questions that you would like to ask him.</a:t>
                      </a:r>
                      <a:endParaRPr 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rbel" panose="020B0503020204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b="1" dirty="0">
                          <a:latin typeface="Corbel" panose="020B0503020204020204" pitchFamily="34" charset="0"/>
                        </a:rPr>
                        <a:t>Infographic</a:t>
                      </a:r>
                    </a:p>
                    <a:p>
                      <a:pPr lvl="0" algn="ctr">
                        <a:buNone/>
                      </a:pPr>
                      <a:endParaRPr lang="en-US" dirty="0">
                        <a:latin typeface="Corbel" panose="020B0503020204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dirty="0">
                          <a:latin typeface="Corbel" panose="020B0503020204020204" pitchFamily="34" charset="0"/>
                        </a:rPr>
                        <a:t>Create an infographic to demonstrate how much a cocoa farmer will earn from a block of chocolate</a:t>
                      </a:r>
                      <a:endParaRPr 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rbel" panose="020B0503020204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b="1" dirty="0">
                          <a:latin typeface="Corbel" panose="020B0503020204020204" pitchFamily="34" charset="0"/>
                        </a:rPr>
                        <a:t>List</a:t>
                      </a:r>
                    </a:p>
                    <a:p>
                      <a:pPr lvl="0" algn="ctr">
                        <a:buNone/>
                      </a:pPr>
                      <a:endParaRPr lang="en-US" dirty="0">
                        <a:latin typeface="Corbel" panose="020B0503020204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dirty="0">
                          <a:latin typeface="Corbel" panose="020B0503020204020204" pitchFamily="34" charset="0"/>
                        </a:rPr>
                        <a:t>Create a list of all the resources that a cocoa farmer needs to harvest cocoa. </a:t>
                      </a:r>
                      <a:endParaRPr 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885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459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erson sitting at a table&#10;&#10;Description generated with high confidence">
            <a:extLst>
              <a:ext uri="{FF2B5EF4-FFF2-40B4-BE49-F238E27FC236}">
                <a16:creationId xmlns:a16="http://schemas.microsoft.com/office/drawing/2014/main" id="{9B3C669C-4543-461F-83E3-370D3BFAB06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B83F8-BA66-41F0-A830-F4DCA6BE7A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448" y="1643069"/>
            <a:ext cx="4204137" cy="16136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dirty="0">
                <a:latin typeface="Maku" pitchFamily="2" charset="0"/>
                <a:ea typeface="Maku" pitchFamily="2" charset="0"/>
                <a:cs typeface="Maku" pitchFamily="2" charset="0"/>
              </a:rPr>
              <a:t>Team Activity</a:t>
            </a:r>
            <a:br>
              <a:rPr lang="en-US" sz="2800" dirty="0">
                <a:latin typeface="Maku" pitchFamily="2" charset="0"/>
                <a:ea typeface="Maku" pitchFamily="2" charset="0"/>
                <a:cs typeface="Maku" pitchFamily="2" charset="0"/>
              </a:rPr>
            </a:br>
            <a:r>
              <a:rPr lang="en-US" sz="2400" i="1" dirty="0">
                <a:latin typeface="Maku" pitchFamily="2" charset="0"/>
                <a:ea typeface="Maku" pitchFamily="2" charset="0"/>
                <a:cs typeface="Maku" pitchFamily="2" charset="0"/>
              </a:rPr>
              <a:t>Write a letter to a chocolate maker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65C46-82DE-4D9A-80E6-1C5F5662ACC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Corbel" panose="020B0503020204020204" pitchFamily="34" charset="0"/>
              </a:rPr>
              <a:t>Become an advocate and speak up for farmers to receive a living wage so that they can bring themselves out of poverty, and to remove children like Karim from working on cocoa farms. </a:t>
            </a:r>
          </a:p>
        </p:txBody>
      </p:sp>
    </p:spTree>
    <p:extLst>
      <p:ext uri="{BB962C8B-B14F-4D97-AF65-F5344CB8AC3E}">
        <p14:creationId xmlns:p14="http://schemas.microsoft.com/office/powerpoint/2010/main" val="1268282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0" descr="A hand holding a sandwich&#10;&#10;Description generated with very high confidence">
            <a:extLst>
              <a:ext uri="{FF2B5EF4-FFF2-40B4-BE49-F238E27FC236}">
                <a16:creationId xmlns:a16="http://schemas.microsoft.com/office/drawing/2014/main" id="{843F4064-4213-A54B-87D8-D0AEBFB39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66F67-2263-3248-9569-E228C88D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2207602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 dirty="0">
                <a:solidFill>
                  <a:srgbClr val="FFFFFF"/>
                </a:solidFill>
                <a:latin typeface="Maku" pitchFamily="2" charset="0"/>
                <a:ea typeface="Maku" pitchFamily="2" charset="0"/>
                <a:cs typeface="Maku" pitchFamily="2" charset="0"/>
              </a:rPr>
              <a:t>It’s the Cocoa Bean!</a:t>
            </a:r>
          </a:p>
        </p:txBody>
      </p:sp>
    </p:spTree>
    <p:extLst>
      <p:ext uri="{BB962C8B-B14F-4D97-AF65-F5344CB8AC3E}">
        <p14:creationId xmlns:p14="http://schemas.microsoft.com/office/powerpoint/2010/main" val="241410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building, sitting, light&#10;&#10;Description automatically generated">
            <a:extLst>
              <a:ext uri="{FF2B5EF4-FFF2-40B4-BE49-F238E27FC236}">
                <a16:creationId xmlns:a16="http://schemas.microsoft.com/office/drawing/2014/main" id="{C85018FC-A7F0-7C4A-8405-5CA7460C01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4CC78-1684-4542-BFAB-9B6991B5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2" y="4843578"/>
            <a:ext cx="9265771" cy="62283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5400" b="1" dirty="0">
                <a:latin typeface="Maku" pitchFamily="2" charset="0"/>
                <a:ea typeface="Maku" pitchFamily="2" charset="0"/>
                <a:cs typeface="Maku" pitchFamily="2" charset="0"/>
              </a:rPr>
              <a:t>What’s your </a:t>
            </a:r>
            <a:r>
              <a:rPr lang="en-US" sz="5400" b="1" dirty="0" err="1">
                <a:latin typeface="Maku" pitchFamily="2" charset="0"/>
                <a:ea typeface="Maku" pitchFamily="2" charset="0"/>
                <a:cs typeface="Maku" pitchFamily="2" charset="0"/>
              </a:rPr>
              <a:t>favourite</a:t>
            </a:r>
            <a:r>
              <a:rPr lang="en-US" sz="5400" b="1" dirty="0">
                <a:latin typeface="Maku" pitchFamily="2" charset="0"/>
                <a:ea typeface="Maku" pitchFamily="2" charset="0"/>
                <a:cs typeface="Maku" pitchFamily="2" charset="0"/>
              </a:rPr>
              <a:t> type of chocolate?</a:t>
            </a:r>
          </a:p>
        </p:txBody>
      </p:sp>
    </p:spTree>
    <p:extLst>
      <p:ext uri="{BB962C8B-B14F-4D97-AF65-F5344CB8AC3E}">
        <p14:creationId xmlns:p14="http://schemas.microsoft.com/office/powerpoint/2010/main" val="499800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door&#10;&#10;Description automatically generated">
            <a:extLst>
              <a:ext uri="{FF2B5EF4-FFF2-40B4-BE49-F238E27FC236}">
                <a16:creationId xmlns:a16="http://schemas.microsoft.com/office/drawing/2014/main" id="{784A451C-A590-1E42-B553-946ADE8868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C7767-E677-2F45-9805-148A4D1F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429506" cy="11247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>
                <a:latin typeface="Maku" pitchFamily="2" charset="0"/>
                <a:ea typeface="Maku" pitchFamily="2" charset="0"/>
                <a:cs typeface="Maku" pitchFamily="2" charset="0"/>
              </a:rPr>
              <a:t>Today we will learn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29272F4-A075-4769-BE84-F0935D55E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429506" cy="3207258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Maku" pitchFamily="2" charset="0"/>
                <a:ea typeface="Maku" pitchFamily="2" charset="0"/>
                <a:cs typeface="Maku" pitchFamily="2" charset="0"/>
              </a:rPr>
              <a:t>How chocolate is made</a:t>
            </a:r>
          </a:p>
          <a:p>
            <a:r>
              <a:rPr lang="en-US" sz="3200" dirty="0">
                <a:latin typeface="Maku" pitchFamily="2" charset="0"/>
                <a:ea typeface="Maku" pitchFamily="2" charset="0"/>
                <a:cs typeface="Maku" pitchFamily="2" charset="0"/>
              </a:rPr>
              <a:t>How we can make chocolate even better!</a:t>
            </a:r>
          </a:p>
        </p:txBody>
      </p:sp>
    </p:spTree>
    <p:extLst>
      <p:ext uri="{BB962C8B-B14F-4D97-AF65-F5344CB8AC3E}">
        <p14:creationId xmlns:p14="http://schemas.microsoft.com/office/powerpoint/2010/main" val="2828018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Does your class know what cacao is?">
            <a:hlinkClick r:id="" action="ppaction://media"/>
            <a:extLst>
              <a:ext uri="{FF2B5EF4-FFF2-40B4-BE49-F238E27FC236}">
                <a16:creationId xmlns:a16="http://schemas.microsoft.com/office/drawing/2014/main" id="{0AB71886-0792-2A43-9CA3-C9C52A8BA9A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938" y="643466"/>
            <a:ext cx="9904123" cy="5571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DD9877-D51D-474B-8046-2B64853266A0}"/>
              </a:ext>
            </a:extLst>
          </p:cNvPr>
          <p:cNvSpPr txBox="1"/>
          <p:nvPr/>
        </p:nvSpPr>
        <p:spPr>
          <a:xfrm>
            <a:off x="3657599" y="635508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=Khdz2Stp2ZQ</a:t>
            </a:r>
          </a:p>
        </p:txBody>
      </p:sp>
    </p:spTree>
    <p:extLst>
      <p:ext uri="{BB962C8B-B14F-4D97-AF65-F5344CB8AC3E}">
        <p14:creationId xmlns:p14="http://schemas.microsoft.com/office/powerpoint/2010/main" val="151725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 up of a rock&#10;&#10;Description automatically generated">
            <a:extLst>
              <a:ext uri="{FF2B5EF4-FFF2-40B4-BE49-F238E27FC236}">
                <a16:creationId xmlns:a16="http://schemas.microsoft.com/office/drawing/2014/main" id="{C6A5DD46-AA07-3449-98C1-2808215925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ln>
            <a:noFill/>
          </a:ln>
        </p:spPr>
      </p:pic>
      <p:sp>
        <p:nvSpPr>
          <p:cNvPr id="5" name="Thought Bubble: Cloud 1">
            <a:extLst>
              <a:ext uri="{FF2B5EF4-FFF2-40B4-BE49-F238E27FC236}">
                <a16:creationId xmlns:a16="http://schemas.microsoft.com/office/drawing/2014/main" id="{6756353C-9AEB-0249-8E87-EF40DD5DC79C}"/>
              </a:ext>
            </a:extLst>
          </p:cNvPr>
          <p:cNvSpPr/>
          <p:nvPr/>
        </p:nvSpPr>
        <p:spPr>
          <a:xfrm>
            <a:off x="6785605" y="160749"/>
            <a:ext cx="5290568" cy="4000392"/>
          </a:xfrm>
          <a:prstGeom prst="cloudCallout">
            <a:avLst>
              <a:gd name="adj1" fmla="val 43409"/>
              <a:gd name="adj2" fmla="val 5884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200" dirty="0">
                <a:solidFill>
                  <a:schemeClr val="bg1"/>
                </a:solidFill>
                <a:latin typeface="Corbel" panose="020B0503020204020204" pitchFamily="34" charset="0"/>
              </a:rPr>
              <a:t>This is how cocoa is used to make the chocolate that we enjoy!</a:t>
            </a:r>
            <a:endParaRPr lang="en-NZ" sz="3200" dirty="0">
              <a:solidFill>
                <a:schemeClr val="bg1"/>
              </a:solidFill>
              <a:latin typeface="Corbel" panose="020B0503020204020204" pitchFamily="34" charset="0"/>
              <a:ea typeface="Tahoma"/>
              <a:cs typeface="Tahoma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ACA659-9A67-D542-ADD7-993FDDE6C71A}"/>
              </a:ext>
            </a:extLst>
          </p:cNvPr>
          <p:cNvSpPr/>
          <p:nvPr/>
        </p:nvSpPr>
        <p:spPr>
          <a:xfrm>
            <a:off x="10458489" y="4729163"/>
            <a:ext cx="1485860" cy="1512037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000"/>
            </a:stretch>
          </a:blipFill>
          <a:ln>
            <a:solidFill>
              <a:schemeClr val="accent2">
                <a:shade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2A5FD2-F8A1-5C4F-AA4D-973C3A9AB3ED}"/>
              </a:ext>
            </a:extLst>
          </p:cNvPr>
          <p:cNvSpPr/>
          <p:nvPr/>
        </p:nvSpPr>
        <p:spPr>
          <a:xfrm>
            <a:off x="2518981" y="4311001"/>
            <a:ext cx="1485860" cy="1517007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     </a:t>
            </a:r>
          </a:p>
        </p:txBody>
      </p:sp>
      <p:sp>
        <p:nvSpPr>
          <p:cNvPr id="13" name="Arrow: Curved Down 9">
            <a:extLst>
              <a:ext uri="{FF2B5EF4-FFF2-40B4-BE49-F238E27FC236}">
                <a16:creationId xmlns:a16="http://schemas.microsoft.com/office/drawing/2014/main" id="{29160617-76E9-8B45-BD70-FB2F061C23A0}"/>
              </a:ext>
            </a:extLst>
          </p:cNvPr>
          <p:cNvSpPr/>
          <p:nvPr/>
        </p:nvSpPr>
        <p:spPr>
          <a:xfrm rot="1580434">
            <a:off x="3536271" y="1984531"/>
            <a:ext cx="8607506" cy="1066183"/>
          </a:xfrm>
          <a:prstGeom prst="curved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077A7F04-0F8A-5044-AF6F-3D6A367387EA}"/>
              </a:ext>
            </a:extLst>
          </p:cNvPr>
          <p:cNvSpPr/>
          <p:nvPr/>
        </p:nvSpPr>
        <p:spPr>
          <a:xfrm rot="20002996">
            <a:off x="2573499" y="3040716"/>
            <a:ext cx="3404027" cy="649127"/>
          </a:xfrm>
          <a:prstGeom prst="curved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2" name="Arrow: Curved Right 8">
            <a:extLst>
              <a:ext uri="{FF2B5EF4-FFF2-40B4-BE49-F238E27FC236}">
                <a16:creationId xmlns:a16="http://schemas.microsoft.com/office/drawing/2014/main" id="{5BEC080D-89C6-6647-91E6-3592366CD7C3}"/>
              </a:ext>
            </a:extLst>
          </p:cNvPr>
          <p:cNvSpPr/>
          <p:nvPr/>
        </p:nvSpPr>
        <p:spPr>
          <a:xfrm rot="7446079">
            <a:off x="4907268" y="599348"/>
            <a:ext cx="644284" cy="2863775"/>
          </a:xfrm>
          <a:prstGeom prst="curvedRightArrow">
            <a:avLst>
              <a:gd name="adj1" fmla="val 22951"/>
              <a:gd name="adj2" fmla="val 55417"/>
              <a:gd name="adj3" fmla="val 267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1CBB82-35DC-C443-B0B8-C790ECA532B5}"/>
              </a:ext>
            </a:extLst>
          </p:cNvPr>
          <p:cNvSpPr txBox="1"/>
          <p:nvPr/>
        </p:nvSpPr>
        <p:spPr>
          <a:xfrm>
            <a:off x="533123" y="659068"/>
            <a:ext cx="2289831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chemeClr val="bg1"/>
                </a:solidFill>
              </a:rPr>
              <a:t>Most of the worlds chocolate is produced with these cocoa products in Europe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D43DBD-2D43-524A-8BC0-FE1C385349B9}"/>
              </a:ext>
            </a:extLst>
          </p:cNvPr>
          <p:cNvSpPr txBox="1"/>
          <p:nvPr/>
        </p:nvSpPr>
        <p:spPr>
          <a:xfrm>
            <a:off x="530004" y="4161141"/>
            <a:ext cx="2127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chemeClr val="bg1"/>
                </a:solidFill>
              </a:rPr>
              <a:t>Cocoa is harvested by cocoa farmers in countries such as the Ivory Coast and Ghana, Africa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25BA9E-3896-1B4F-82C3-4C4339E6B8EE}"/>
              </a:ext>
            </a:extLst>
          </p:cNvPr>
          <p:cNvSpPr/>
          <p:nvPr/>
        </p:nvSpPr>
        <p:spPr>
          <a:xfrm>
            <a:off x="2518981" y="730508"/>
            <a:ext cx="1485860" cy="1512630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-6000"/>
            </a:stretch>
          </a:blipFill>
          <a:ln>
            <a:solidFill>
              <a:schemeClr val="accent2">
                <a:shade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165B4C-A45D-1C46-8348-CA49AB6E534E}"/>
              </a:ext>
            </a:extLst>
          </p:cNvPr>
          <p:cNvSpPr txBox="1"/>
          <p:nvPr/>
        </p:nvSpPr>
        <p:spPr>
          <a:xfrm>
            <a:off x="5159521" y="4371990"/>
            <a:ext cx="1918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>
                <a:solidFill>
                  <a:schemeClr val="bg1"/>
                </a:solidFill>
              </a:rPr>
              <a:t>The cocoa beans are purchased from the farmers and processed nearby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4EEE60-FB43-F644-8DE5-9A55E6133F1C}"/>
              </a:ext>
            </a:extLst>
          </p:cNvPr>
          <p:cNvSpPr/>
          <p:nvPr/>
        </p:nvSpPr>
        <p:spPr>
          <a:xfrm>
            <a:off x="5349433" y="2903837"/>
            <a:ext cx="1485860" cy="1517007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-6000"/>
            </a:stretch>
          </a:blipFill>
          <a:ln>
            <a:solidFill>
              <a:schemeClr val="accent2">
                <a:shade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E4FBE3-F9F2-2B4A-9711-7B3902EB4D5E}"/>
              </a:ext>
            </a:extLst>
          </p:cNvPr>
          <p:cNvSpPr txBox="1"/>
          <p:nvPr/>
        </p:nvSpPr>
        <p:spPr>
          <a:xfrm>
            <a:off x="8152974" y="4586293"/>
            <a:ext cx="2413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chemeClr val="bg1"/>
                </a:solidFill>
              </a:rPr>
              <a:t>Here in Australia and New Zealand, we get to enjoy the delicious varieties of chocolate made from this cocoa</a:t>
            </a:r>
          </a:p>
        </p:txBody>
      </p:sp>
    </p:spTree>
    <p:extLst>
      <p:ext uri="{BB962C8B-B14F-4D97-AF65-F5344CB8AC3E}">
        <p14:creationId xmlns:p14="http://schemas.microsoft.com/office/powerpoint/2010/main" val="28796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9" grpId="0" animBg="1"/>
      <p:bldP spid="10" grpId="0" animBg="1"/>
      <p:bldP spid="13" grpId="0" animBg="1"/>
      <p:bldP spid="11" grpId="0" animBg="1"/>
      <p:bldP spid="12" grpId="0" animBg="1"/>
      <p:bldP spid="4" grpId="0"/>
      <p:bldP spid="19" grpId="0"/>
      <p:bldP spid="6" grpId="0" animBg="1"/>
      <p:bldP spid="20" grpId="0"/>
      <p:bldP spid="7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B63333-E8DD-0A4F-A1EA-BFF28A66D560}"/>
              </a:ext>
            </a:extLst>
          </p:cNvPr>
          <p:cNvSpPr txBox="1"/>
          <p:nvPr/>
        </p:nvSpPr>
        <p:spPr>
          <a:xfrm>
            <a:off x="6799296" y="1506446"/>
            <a:ext cx="4805996" cy="22455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  <a:latin typeface="Maku" pitchFamily="2" charset="0"/>
                <a:ea typeface="Maku" pitchFamily="2" charset="0"/>
                <a:cs typeface="Maku" pitchFamily="2" charset="0"/>
              </a:rPr>
              <a:t>But there’s a problem in the process of making our delicious chocolate. </a:t>
            </a:r>
          </a:p>
        </p:txBody>
      </p:sp>
      <p:sp>
        <p:nvSpPr>
          <p:cNvPr id="30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FFC12-AD1A-174C-BFBC-A079CB9418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85" r="3" b="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61B011-8753-5040-AA88-E08566B767E5}"/>
              </a:ext>
            </a:extLst>
          </p:cNvPr>
          <p:cNvSpPr txBox="1"/>
          <p:nvPr/>
        </p:nvSpPr>
        <p:spPr>
          <a:xfrm>
            <a:off x="6828633" y="1446473"/>
            <a:ext cx="49918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aku" pitchFamily="2" charset="0"/>
                <a:ea typeface="Maku" pitchFamily="2" charset="0"/>
                <a:cs typeface="Maku" pitchFamily="2" charset="0"/>
              </a:rPr>
              <a:t>Because the price of cocoa in The Ivory Coast and Ghana is so low, the farmers who produce the cocoa often live in poverty.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EEEAA088-E76D-5043-B8E3-409A83A87305}"/>
              </a:ext>
            </a:extLst>
          </p:cNvPr>
          <p:cNvSpPr/>
          <p:nvPr/>
        </p:nvSpPr>
        <p:spPr>
          <a:xfrm>
            <a:off x="4829175" y="957263"/>
            <a:ext cx="7127333" cy="4951804"/>
          </a:xfrm>
          <a:prstGeom prst="cloud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Maku" pitchFamily="2" charset="0"/>
                <a:cs typeface="Maku" pitchFamily="2" charset="0"/>
              </a:rPr>
              <a:t>That’s not a lot!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Maku" pitchFamily="2" charset="0"/>
                <a:cs typeface="Maku" pitchFamily="2" charset="0"/>
              </a:rPr>
              <a:t>With this income farmers need to: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Maku" pitchFamily="2" charset="0"/>
                <a:cs typeface="Maku" pitchFamily="2" charset="0"/>
              </a:rPr>
              <a:t> 1. provide food for their families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Maku" pitchFamily="2" charset="0"/>
                <a:cs typeface="Maku" pitchFamily="2" charset="0"/>
              </a:rPr>
              <a:t>2. hire staff to work on their farms 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  <a:ea typeface="Maku" pitchFamily="2" charset="0"/>
              <a:cs typeface="Maku" pitchFamily="2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Maku" pitchFamily="2" charset="0"/>
                <a:cs typeface="Maku" pitchFamily="2" charset="0"/>
              </a:rPr>
              <a:t>...as well as pay or </a:t>
            </a:r>
            <a:r>
              <a:rPr lang="en-US" sz="2400" b="1" i="1" dirty="0">
                <a:solidFill>
                  <a:schemeClr val="bg1"/>
                </a:solidFill>
                <a:latin typeface="Corbel" panose="020B0503020204020204" pitchFamily="34" charset="0"/>
                <a:ea typeface="Maku" pitchFamily="2" charset="0"/>
                <a:cs typeface="Maku" pitchFamily="2" charset="0"/>
              </a:rPr>
              <a:t>all</a:t>
            </a: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ea typeface="Maku" pitchFamily="2" charset="0"/>
                <a:cs typeface="Maku" pitchFamily="2" charset="0"/>
              </a:rPr>
              <a:t> of the other daily expenses. 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  <a:ea typeface="Maku" pitchFamily="2" charset="0"/>
              <a:cs typeface="Maku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838B8-5AF5-EB4F-9BCF-8FBF3DD73688}"/>
              </a:ext>
            </a:extLst>
          </p:cNvPr>
          <p:cNvSpPr txBox="1"/>
          <p:nvPr/>
        </p:nvSpPr>
        <p:spPr>
          <a:xfrm>
            <a:off x="5700713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6E46F-6BDD-9F4F-A5EC-E56C556C00E1}"/>
              </a:ext>
            </a:extLst>
          </p:cNvPr>
          <p:cNvSpPr txBox="1"/>
          <p:nvPr/>
        </p:nvSpPr>
        <p:spPr>
          <a:xfrm>
            <a:off x="92941" y="3847332"/>
            <a:ext cx="1601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a typeface="Tahoma"/>
                <a:cs typeface="Tahoma"/>
              </a:rPr>
              <a:t>The average daily income of a cocoa famer in </a:t>
            </a:r>
            <a:r>
              <a:rPr lang="en-US" b="1" dirty="0">
                <a:ea typeface="Tahoma"/>
                <a:cs typeface="Tahoma"/>
              </a:rPr>
              <a:t>The Ivory Coast </a:t>
            </a:r>
            <a:r>
              <a:rPr lang="en-US" dirty="0">
                <a:ea typeface="Tahoma"/>
                <a:cs typeface="Tahoma"/>
              </a:rPr>
              <a:t>is only </a:t>
            </a:r>
            <a:r>
              <a:rPr lang="en-US" b="1" dirty="0">
                <a:ea typeface="Tahoma"/>
                <a:cs typeface="Tahoma"/>
              </a:rPr>
              <a:t>54 cents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D9FA8-DF4B-4449-B417-467506582837}"/>
              </a:ext>
            </a:extLst>
          </p:cNvPr>
          <p:cNvSpPr txBox="1"/>
          <p:nvPr/>
        </p:nvSpPr>
        <p:spPr>
          <a:xfrm>
            <a:off x="2222081" y="3104873"/>
            <a:ext cx="1885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a typeface="Tahoma"/>
                <a:cs typeface="Tahoma"/>
              </a:rPr>
              <a:t>The average daily income of a cocoa famer in </a:t>
            </a:r>
            <a:r>
              <a:rPr lang="en-US" b="1" dirty="0">
                <a:ea typeface="Tahoma"/>
                <a:cs typeface="Tahoma"/>
              </a:rPr>
              <a:t>Ghana</a:t>
            </a:r>
            <a:r>
              <a:rPr lang="en-US" dirty="0">
                <a:ea typeface="Tahoma"/>
                <a:cs typeface="Tahoma"/>
              </a:rPr>
              <a:t> is only </a:t>
            </a:r>
            <a:r>
              <a:rPr lang="en-US" b="1" dirty="0">
                <a:ea typeface="Tahoma"/>
                <a:cs typeface="Tahoma"/>
              </a:rPr>
              <a:t>82 </a:t>
            </a:r>
            <a:endParaRPr lang="en-US" dirty="0"/>
          </a:p>
          <a:p>
            <a:pPr algn="ctr"/>
            <a:r>
              <a:rPr lang="en-US" b="1" dirty="0">
                <a:ea typeface="Tahoma"/>
                <a:cs typeface="Tahoma"/>
              </a:rPr>
              <a:t>Cents!</a:t>
            </a:r>
            <a:endParaRPr lang="en-US" dirty="0"/>
          </a:p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C252C3-FD51-DF47-BBE7-3E54284290FF}"/>
              </a:ext>
            </a:extLst>
          </p:cNvPr>
          <p:cNvCxnSpPr>
            <a:cxnSpLocks/>
          </p:cNvCxnSpPr>
          <p:nvPr/>
        </p:nvCxnSpPr>
        <p:spPr>
          <a:xfrm flipH="1" flipV="1">
            <a:off x="440518" y="3273408"/>
            <a:ext cx="373871" cy="7128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DCA68D-22AC-9345-83B6-FA13D8E2F5CA}"/>
              </a:ext>
            </a:extLst>
          </p:cNvPr>
          <p:cNvCxnSpPr>
            <a:cxnSpLocks/>
          </p:cNvCxnSpPr>
          <p:nvPr/>
        </p:nvCxnSpPr>
        <p:spPr>
          <a:xfrm flipH="1" flipV="1">
            <a:off x="803861" y="3339299"/>
            <a:ext cx="1582152" cy="3897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33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 animBg="1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door&#10;&#10;Description automatically generated">
            <a:extLst>
              <a:ext uri="{FF2B5EF4-FFF2-40B4-BE49-F238E27FC236}">
                <a16:creationId xmlns:a16="http://schemas.microsoft.com/office/drawing/2014/main" id="{CD1C6198-8C3D-B949-87F4-E3D3FF448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5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D85644-DFD2-A744-A43A-DCAC7BD9369E}"/>
              </a:ext>
            </a:extLst>
          </p:cNvPr>
          <p:cNvSpPr txBox="1"/>
          <p:nvPr/>
        </p:nvSpPr>
        <p:spPr>
          <a:xfrm>
            <a:off x="1524000" y="2391567"/>
            <a:ext cx="9144000" cy="1036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solidFill>
                  <a:srgbClr val="FFFFFF"/>
                </a:solidFill>
                <a:latin typeface="Maku" pitchFamily="2" charset="0"/>
                <a:ea typeface="Maku" pitchFamily="2" charset="0"/>
                <a:cs typeface="Maku" pitchFamily="2" charset="0"/>
              </a:rPr>
              <a:t>So what can we do to help?</a:t>
            </a:r>
            <a:endParaRPr lang="en-US" sz="6000" b="1" dirty="0">
              <a:solidFill>
                <a:srgbClr val="FFFFFF"/>
              </a:solidFill>
              <a:latin typeface="Maku" pitchFamily="2" charset="0"/>
              <a:ea typeface="Maku" pitchFamily="2" charset="0"/>
              <a:cs typeface="Maku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E5F92-CCD3-BF44-9E01-9BC6B493F13C}"/>
              </a:ext>
            </a:extLst>
          </p:cNvPr>
          <p:cNvSpPr txBox="1"/>
          <p:nvPr/>
        </p:nvSpPr>
        <p:spPr>
          <a:xfrm>
            <a:off x="495300" y="2650927"/>
            <a:ext cx="10858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Maku" pitchFamily="2" charset="0"/>
                <a:ea typeface="Maku" pitchFamily="2" charset="0"/>
                <a:cs typeface="Maku" pitchFamily="2" charset="0"/>
              </a:rPr>
              <a:t>When we look at how much cocoa farmers earn from each bar of chocolate, we think we might have a clue as to how we can help.</a:t>
            </a:r>
            <a:endParaRPr lang="en-US" sz="4000" dirty="0">
              <a:latin typeface="Maku" pitchFamily="2" charset="0"/>
              <a:ea typeface="Maku" pitchFamily="2" charset="0"/>
              <a:cs typeface="Mak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79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612</Words>
  <Application>Microsoft Macintosh PowerPoint</Application>
  <PresentationFormat>Widescreen</PresentationFormat>
  <Paragraphs>80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HanziPen SC</vt:lpstr>
      <vt:lpstr>Arial</vt:lpstr>
      <vt:lpstr>Calibri</vt:lpstr>
      <vt:lpstr>Calibri Light</vt:lpstr>
      <vt:lpstr>Corbel</vt:lpstr>
      <vt:lpstr>Maku</vt:lpstr>
      <vt:lpstr>Office Theme</vt:lpstr>
      <vt:lpstr>The Story of Chocolate</vt:lpstr>
      <vt:lpstr>Did you know?</vt:lpstr>
      <vt:lpstr>It’s the Cocoa Bean!</vt:lpstr>
      <vt:lpstr>What’s your favourite type of chocolate?</vt:lpstr>
      <vt:lpstr>Today we will learn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Individual Activities</vt:lpstr>
      <vt:lpstr>Team Activity Write a letter to a chocolate maker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of Chocolate</dc:title>
  <dc:creator>Anna Jun</dc:creator>
  <cp:lastModifiedBy>Anna Jun</cp:lastModifiedBy>
  <cp:revision>2</cp:revision>
  <dcterms:created xsi:type="dcterms:W3CDTF">2020-08-07T05:43:06Z</dcterms:created>
  <dcterms:modified xsi:type="dcterms:W3CDTF">2020-08-07T05:58:40Z</dcterms:modified>
</cp:coreProperties>
</file>